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1" r:id="rId30"/>
    <p:sldId id="292" r:id="rId31"/>
    <p:sldId id="293" r:id="rId32"/>
    <p:sldId id="294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7033"/>
    <a:srgbClr val="00823B"/>
    <a:srgbClr val="1F497D"/>
    <a:srgbClr val="33889F"/>
    <a:srgbClr val="78953D"/>
    <a:srgbClr val="3389A1"/>
    <a:srgbClr val="399AB5"/>
    <a:srgbClr val="BF2E01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2591" autoAdjust="0"/>
    <p:restoredTop sz="96821" autoAdjust="0"/>
  </p:normalViewPr>
  <p:slideViewPr>
    <p:cSldViewPr showGuides="1">
      <p:cViewPr varScale="1">
        <p:scale>
          <a:sx n="117" d="100"/>
          <a:sy n="117" d="100"/>
        </p:scale>
        <p:origin x="1530" y="102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42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2018-04-27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2018-04-27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71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942C7C-B791-46A1-B404-03F689A0DA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367"/>
          <a:stretch/>
        </p:blipFill>
        <p:spPr>
          <a:xfrm>
            <a:off x="8021350" y="6117238"/>
            <a:ext cx="741650" cy="736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52631-A904-4A1E-B794-00E4A4D88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367"/>
          <a:stretch/>
        </p:blipFill>
        <p:spPr>
          <a:xfrm>
            <a:off x="8021350" y="6117238"/>
            <a:ext cx="741650" cy="736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ED9BD-C7B4-48B8-9557-1A2AB1828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367"/>
          <a:stretch/>
        </p:blipFill>
        <p:spPr>
          <a:xfrm>
            <a:off x="8021350" y="6117238"/>
            <a:ext cx="741650" cy="73665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slicer.kitware.com/midas3/download/?items=330421,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5"/>
          <p:cNvSpPr>
            <a:spLocks noGrp="1"/>
          </p:cNvSpPr>
          <p:nvPr>
            <p:ph type="subTitle" idx="1"/>
          </p:nvPr>
        </p:nvSpPr>
        <p:spPr>
          <a:xfrm>
            <a:off x="1371600" y="4498975"/>
            <a:ext cx="6400800" cy="606425"/>
          </a:xfrm>
        </p:spPr>
        <p:txBody>
          <a:bodyPr/>
          <a:lstStyle/>
          <a:p>
            <a:r>
              <a:rPr lang="en-US" dirty="0"/>
              <a:t>Csaba Pinter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219200"/>
            <a:ext cx="8839200" cy="2743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CA" sz="6600" b="1" dirty="0"/>
              <a:t>3D Slicer</a:t>
            </a:r>
            <a:br>
              <a:rPr lang="en-CA" sz="5400" b="1" dirty="0"/>
            </a:br>
            <a:r>
              <a:rPr lang="en-CA" sz="5400" b="1" dirty="0">
                <a:solidFill>
                  <a:schemeClr val="accent1">
                    <a:lumMod val="75000"/>
                  </a:schemeClr>
                </a:solidFill>
              </a:rPr>
              <a:t>Data Loading and Visualization Tutorial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A974D-95EC-4035-82D9-0CD6C9BB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43" y="76200"/>
            <a:ext cx="2406457" cy="121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3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FB9C-3871-4A9C-B806-7C76B921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Switch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F42457-BB43-46BB-9052-BF10DEFD1F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AA01F-30BC-40FF-B435-EEFCA43D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7267F-B3BA-498B-BFEE-0FA1F46A8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4B63D9A-FE36-44C3-95EB-9152FFABA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05894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6423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C543-20E7-48C2-84E7-39E39C50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Slice view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8F1CA-5864-480F-9A9D-F11548329A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4428D-6FC8-4431-909B-D8E500EC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3309B-1C49-4029-9296-3ABEE0B97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AFFD253-4595-42CC-A15B-5E768F80234B}"/>
              </a:ext>
            </a:extLst>
          </p:cNvPr>
          <p:cNvSpPr/>
          <p:nvPr/>
        </p:nvSpPr>
        <p:spPr>
          <a:xfrm rot="5400000" flipH="1">
            <a:off x="2998860" y="2019300"/>
            <a:ext cx="1295400" cy="609601"/>
          </a:xfrm>
          <a:prstGeom prst="right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11C13-75C4-4B81-A880-AA5509B8EF28}"/>
              </a:ext>
            </a:extLst>
          </p:cNvPr>
          <p:cNvSpPr txBox="1"/>
          <p:nvPr/>
        </p:nvSpPr>
        <p:spPr>
          <a:xfrm>
            <a:off x="1524000" y="2869921"/>
            <a:ext cx="42672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Position your mouse cursor over the </a:t>
            </a:r>
            <a:r>
              <a:rPr lang="en-US" sz="2400" b="1" dirty="0">
                <a:solidFill>
                  <a:schemeClr val="bg1"/>
                </a:solidFill>
              </a:rPr>
              <a:t>pin icon </a:t>
            </a:r>
            <a:r>
              <a:rPr lang="en-US" sz="2400" dirty="0">
                <a:solidFill>
                  <a:schemeClr val="bg1"/>
                </a:solidFill>
              </a:rPr>
              <a:t>to display the slice view toolbar</a:t>
            </a:r>
          </a:p>
        </p:txBody>
      </p:sp>
    </p:spTree>
    <p:extLst>
      <p:ext uri="{BB962C8B-B14F-4D97-AF65-F5344CB8AC3E}">
        <p14:creationId xmlns:p14="http://schemas.microsoft.com/office/powerpoint/2010/main" val="3926923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3A9D-C58F-4624-8877-B36E69EB7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Slice view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9EC7E-4C5C-4CC0-B973-410248EE24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D7AB4-BB80-4053-B643-177DFB77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2BFD4-DDA7-40CB-878E-8505BB7EA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127D9E2-C34A-40E8-951F-6A0E9099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654" y="171841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82774E-16B5-4A6B-83B2-9AB4EA440FD7}"/>
              </a:ext>
            </a:extLst>
          </p:cNvPr>
          <p:cNvSpPr txBox="1"/>
          <p:nvPr/>
        </p:nvSpPr>
        <p:spPr>
          <a:xfrm>
            <a:off x="3962400" y="2286000"/>
            <a:ext cx="2580775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Once the slice viewer toolbar is shown, click on the “</a:t>
            </a:r>
            <a:r>
              <a:rPr lang="en-US" sz="2400" b="1" dirty="0"/>
              <a:t>&gt;&gt;</a:t>
            </a:r>
            <a:r>
              <a:rPr lang="en-US" sz="2400" dirty="0"/>
              <a:t>”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71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9DAAA-A4AD-4FB4-8B65-150A5E51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ruler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6DC7F2-74EB-4A77-B25F-F44844BC4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FF59C-277E-4B9E-A7D1-8915F65BB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692BE-C8CA-4BFB-B2D0-7BA5A34B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969562A0-92A0-47D8-8DC6-FC50A8931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036892" y="138869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7782E11-1657-4A33-81E8-1CF1C2902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9536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1368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46C5-C84B-469A-8EAB-9683F332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Rotate to volume plane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8D6745-3AC0-4EC8-BCB9-8B3E12A328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ABF46-A262-45FA-8AFB-FC9D4429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3CC8C-45E4-4FA8-BD22-EF643199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579E7484-838B-4A65-95CF-94FD61E18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5110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2D6D20-7AB8-4AA9-80A7-4BDE9B3FD07F}"/>
              </a:ext>
            </a:extLst>
          </p:cNvPr>
          <p:cNvSpPr txBox="1"/>
          <p:nvPr/>
        </p:nvSpPr>
        <p:spPr>
          <a:xfrm>
            <a:off x="3962400" y="2362200"/>
            <a:ext cx="3962400" cy="304698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Often, MRI volumes are not axis-aligned. To show the true axial view, click the ‘</a:t>
            </a:r>
            <a:r>
              <a:rPr lang="en-US" sz="2400" b="1" dirty="0"/>
              <a:t>Rotate to volume plane</a:t>
            </a:r>
            <a:r>
              <a:rPr lang="en-US" sz="2400" dirty="0"/>
              <a:t>’ button.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This image will not be affected, but many DICOM MR images need to be aligned.</a:t>
            </a:r>
          </a:p>
        </p:txBody>
      </p:sp>
    </p:spTree>
    <p:extLst>
      <p:ext uri="{BB962C8B-B14F-4D97-AF65-F5344CB8AC3E}">
        <p14:creationId xmlns:p14="http://schemas.microsoft.com/office/powerpoint/2010/main" val="344879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FFEE-3DFD-4E7E-99F1-2CC6960D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Foreground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6C168-A6EC-4C99-B8A1-129761FC7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D256C-5EDD-44F0-85EA-7B0134073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A2876-4A2B-40A9-8097-E8A293B09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B64AF6E-67A0-40DB-9913-20A4DBF8C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238" y="2209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563EEE-B6FF-450E-9A9A-92F987786879}"/>
              </a:ext>
            </a:extLst>
          </p:cNvPr>
          <p:cNvSpPr txBox="1"/>
          <p:nvPr/>
        </p:nvSpPr>
        <p:spPr>
          <a:xfrm>
            <a:off x="4038600" y="3352800"/>
            <a:ext cx="3962400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Images can be overlaid (“fused”) by setting the foreground image.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There is no other image in the scene at this point.</a:t>
            </a:r>
          </a:p>
        </p:txBody>
      </p:sp>
    </p:spTree>
    <p:extLst>
      <p:ext uri="{BB962C8B-B14F-4D97-AF65-F5344CB8AC3E}">
        <p14:creationId xmlns:p14="http://schemas.microsoft.com/office/powerpoint/2010/main" val="23452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ECCD-FFB2-47C6-A464-E8C91E32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Switch to conventional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AE983-825A-4805-9A60-8CFFEFEF96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8541E-B818-4F47-8651-E91FEAEBA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DB402-0B43-4C92-86C9-B7B3C11A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B1BDA4A-B7A5-4337-AF79-9DF4B166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637" y="146489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3329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D4F63-B2F3-4643-A771-60A5483A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Link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B8DF0-6853-49E5-B58F-8EB2D68A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21E80-B533-45EA-8DC9-A821FF584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96D1D-6B6F-4E74-8C82-540B6F3E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60E9874C-2372-48A4-BB2E-EE88A094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886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F89C68-60FC-4280-9179-2F79E1D56398}"/>
              </a:ext>
            </a:extLst>
          </p:cNvPr>
          <p:cNvSpPr txBox="1"/>
          <p:nvPr/>
        </p:nvSpPr>
        <p:spPr>
          <a:xfrm>
            <a:off x="4267200" y="2154607"/>
            <a:ext cx="33528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After linking views, if any setting is changed in a 2D view, all others follow.</a:t>
            </a:r>
          </a:p>
        </p:txBody>
      </p:sp>
    </p:spTree>
    <p:extLst>
      <p:ext uri="{BB962C8B-B14F-4D97-AF65-F5344CB8AC3E}">
        <p14:creationId xmlns:p14="http://schemas.microsoft.com/office/powerpoint/2010/main" val="1634662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E1E5-6681-4DCA-A026-CB714A4EA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slices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25CC3-5C56-4EB2-A7A3-4E83BAE916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BAD2D-D42D-4118-8F6B-E77C4817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D228A-2CF2-41D8-8A40-B31D851ED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70AC9E68-7699-4D37-BA48-46A6B5DA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886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8A116A-871C-49EF-9798-41FEE6DEFF17}"/>
              </a:ext>
            </a:extLst>
          </p:cNvPr>
          <p:cNvSpPr txBox="1"/>
          <p:nvPr/>
        </p:nvSpPr>
        <p:spPr>
          <a:xfrm>
            <a:off x="4267200" y="1726228"/>
            <a:ext cx="335280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Now the slice views are linked. If you click the ‘</a:t>
            </a:r>
            <a:r>
              <a:rPr lang="en-US" sz="2400" b="1" dirty="0">
                <a:solidFill>
                  <a:schemeClr val="bg1"/>
                </a:solidFill>
              </a:rPr>
              <a:t>Toggle slice visibility in 3D view</a:t>
            </a:r>
            <a:r>
              <a:rPr lang="en-US" sz="2400" dirty="0">
                <a:solidFill>
                  <a:schemeClr val="bg1"/>
                </a:solidFill>
              </a:rPr>
              <a:t>’ button, then all slices will show up.</a:t>
            </a:r>
          </a:p>
        </p:txBody>
      </p:sp>
    </p:spTree>
    <p:extLst>
      <p:ext uri="{BB962C8B-B14F-4D97-AF65-F5344CB8AC3E}">
        <p14:creationId xmlns:p14="http://schemas.microsoft.com/office/powerpoint/2010/main" val="2474382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988E-554D-40C6-8220-A07243053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slices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F1FB8-1BE5-4B69-AB23-68752A4E73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FD378-7258-42C1-9DE1-8DE34B52D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BEBFF-D1D0-482C-BDBC-33A2444D5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43536-7718-4FED-BF8C-797CB8D39C39}"/>
              </a:ext>
            </a:extLst>
          </p:cNvPr>
          <p:cNvSpPr txBox="1"/>
          <p:nvPr/>
        </p:nvSpPr>
        <p:spPr>
          <a:xfrm>
            <a:off x="4267200" y="4361759"/>
            <a:ext cx="3439939" cy="819841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All three anatomical slices are shown in the 3D view</a:t>
            </a:r>
          </a:p>
        </p:txBody>
      </p:sp>
    </p:spTree>
    <p:extLst>
      <p:ext uri="{BB962C8B-B14F-4D97-AF65-F5344CB8AC3E}">
        <p14:creationId xmlns:p14="http://schemas.microsoft.com/office/powerpoint/2010/main" val="2858553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B0EFC-F2C3-4260-A743-3055C0D6E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/>
          <a:lstStyle/>
          <a:p>
            <a:r>
              <a:rPr lang="en-US" dirty="0"/>
              <a:t>Please download the following dataset: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http://slicer.kitware.com/midas3/download/?items=330421,1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Unzip it to a local folder</a:t>
            </a:r>
            <a:br>
              <a:rPr lang="en-US" dirty="0"/>
            </a:br>
            <a:r>
              <a:rPr lang="en-US" sz="2800" dirty="0"/>
              <a:t>(this step is different for each operating system)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ED072-EF97-4A9E-8D16-347C2301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Tutorial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252BD-8B12-4836-8A8F-11F53FC5D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dirty="0"/>
              <a:t> 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FAFBE-DB00-41E8-BA68-E87CEDBD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</p:spTree>
    <p:extLst>
      <p:ext uri="{BB962C8B-B14F-4D97-AF65-F5344CB8AC3E}">
        <p14:creationId xmlns:p14="http://schemas.microsoft.com/office/powerpoint/2010/main" val="397380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2F27-323D-432F-967F-92741CE0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Navigating the 3D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E0CB2-623D-4042-ABEE-FD9690203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8D483-44AE-4286-A5EB-0303A151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94539-1104-4EC4-B9B9-F95E7A4E7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69346C-8348-4FB2-969C-64A0B8042E7F}"/>
              </a:ext>
            </a:extLst>
          </p:cNvPr>
          <p:cNvSpPr txBox="1"/>
          <p:nvPr/>
        </p:nvSpPr>
        <p:spPr>
          <a:xfrm>
            <a:off x="3962400" y="4343400"/>
            <a:ext cx="39624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Use the left mouse button to </a:t>
            </a:r>
            <a:r>
              <a:rPr lang="en-US" sz="2400" b="1" dirty="0">
                <a:solidFill>
                  <a:schemeClr val="bg1"/>
                </a:solidFill>
              </a:rPr>
              <a:t>rotate</a:t>
            </a:r>
            <a:r>
              <a:rPr lang="en-US" sz="2400" dirty="0">
                <a:solidFill>
                  <a:schemeClr val="bg1"/>
                </a:solidFill>
              </a:rPr>
              <a:t>, and the right mouse button to </a:t>
            </a:r>
            <a:r>
              <a:rPr lang="en-US" sz="2400" b="1" dirty="0">
                <a:solidFill>
                  <a:schemeClr val="bg1"/>
                </a:solidFill>
              </a:rPr>
              <a:t>zoom </a:t>
            </a:r>
            <a:r>
              <a:rPr lang="en-US" sz="2400" dirty="0">
                <a:solidFill>
                  <a:schemeClr val="bg1"/>
                </a:solidFill>
              </a:rPr>
              <a:t>in and out</a:t>
            </a:r>
          </a:p>
        </p:txBody>
      </p:sp>
    </p:spTree>
    <p:extLst>
      <p:ext uri="{BB962C8B-B14F-4D97-AF65-F5344CB8AC3E}">
        <p14:creationId xmlns:p14="http://schemas.microsoft.com/office/powerpoint/2010/main" val="2002292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4C55-B4F5-4FBD-95C5-EF49BB36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Close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DDA4B-C7BD-4BBD-B3BC-0D0C34A363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9D64F-10C4-4CC7-933C-53D2BFCB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C6DCD-2AD2-4BAC-B6D1-7E8EF064B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B9F9DB19-33F3-44F9-8E71-09A1B2D0A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87" y="1143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BA781A1-B10E-4BF9-92D9-B073CA05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7" y="1981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484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B127F-6A7F-44E9-A318-E5880DDA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228600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3D visualization of surface models of the brain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012A5-D004-41CF-83D2-1D037CB05B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C1C37-F980-4AA6-B66E-AE838C78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51AF8-C75F-4399-9636-3894F3BF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19" y="2438400"/>
            <a:ext cx="3493563" cy="38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35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6ECDFB-9528-4A34-A22B-E28EF4DE1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0FA5A-A631-4D4D-8E91-56789E05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tutorial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E0980-8C86-49A7-B590-8E2B4B76E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5BAF4-C37E-4F22-B641-28F28E979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EE950-71D5-4857-8407-179FEBF8F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30" y="892585"/>
            <a:ext cx="3565970" cy="2290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F6454E-BFE0-4A75-9034-41899CF3C0A4}"/>
              </a:ext>
            </a:extLst>
          </p:cNvPr>
          <p:cNvSpPr txBox="1"/>
          <p:nvPr/>
        </p:nvSpPr>
        <p:spPr>
          <a:xfrm>
            <a:off x="4412399" y="1762925"/>
            <a:ext cx="3274711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Drag and drop the file 3DHeadScene.mrml into Slicer, then click 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088836-2B41-4CEE-9C27-ED34C56BB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0606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52750355-B008-480C-861B-4F60BC2EA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954" y="560461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8595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CC61-E409-4249-9FF8-A1DA0D49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Center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1BBB6-11E9-486B-A5F4-F9248304C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6EF45C-D760-4956-BDDA-9867C6AC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53F9B-E9FC-40C0-A865-C9AEEA403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E5B0F51-2D12-497C-A7E2-2FBFFA7AB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254" y="1524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599A344-86C6-4066-B790-C665B3D5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50" y="150690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96416E-E075-4EEF-A276-2D4C75D682D0}"/>
              </a:ext>
            </a:extLst>
          </p:cNvPr>
          <p:cNvSpPr txBox="1"/>
          <p:nvPr/>
        </p:nvSpPr>
        <p:spPr>
          <a:xfrm>
            <a:off x="3539384" y="2091109"/>
            <a:ext cx="3017520" cy="117930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on the small box icon to center the view, in 3D or in 2D</a:t>
            </a:r>
          </a:p>
        </p:txBody>
      </p:sp>
    </p:spTree>
    <p:extLst>
      <p:ext uri="{BB962C8B-B14F-4D97-AF65-F5344CB8AC3E}">
        <p14:creationId xmlns:p14="http://schemas.microsoft.com/office/powerpoint/2010/main" val="1027239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9A25-826E-4519-8B7C-32F95264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Explore loaded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7E025-1B7C-4887-BC26-F40A826C9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88E31-EA9A-4DDA-9DF8-9BFD45B8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34115-D3B3-46D0-8D84-0433A6551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3C6C6-B17D-4BD3-B466-7BF8E9760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3741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0308-B3FA-4A37-87F4-072C3181C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888" y="174405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CA242-252E-49A4-8422-4A6D6582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33741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CAD3A7-5325-4D0D-8D1C-68DF4D9B7D2D}"/>
              </a:ext>
            </a:extLst>
          </p:cNvPr>
          <p:cNvSpPr txBox="1"/>
          <p:nvPr/>
        </p:nvSpPr>
        <p:spPr>
          <a:xfrm>
            <a:off x="3683238" y="2099655"/>
            <a:ext cx="2743200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You can use the module list, or the favorite module toolbar to switch to the </a:t>
            </a:r>
            <a:r>
              <a:rPr lang="en-US" sz="2400" b="1" dirty="0">
                <a:solidFill>
                  <a:schemeClr val="bg1"/>
                </a:solidFill>
              </a:rPr>
              <a:t>Data module</a:t>
            </a:r>
          </a:p>
        </p:txBody>
      </p:sp>
    </p:spTree>
    <p:extLst>
      <p:ext uri="{BB962C8B-B14F-4D97-AF65-F5344CB8AC3E}">
        <p14:creationId xmlns:p14="http://schemas.microsoft.com/office/powerpoint/2010/main" val="2153103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9A25-826E-4519-8B7C-32F95264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Explore loaded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7E025-1B7C-4887-BC26-F40A826C9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88E31-EA9A-4DDA-9DF8-9BFD45B8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A0E12E-0565-4D62-91AF-517224F6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4962"/>
            <a:ext cx="7557025" cy="5205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DCA9AA-F21A-49B4-BAC5-9C3503E9D5A2}"/>
              </a:ext>
            </a:extLst>
          </p:cNvPr>
          <p:cNvSpPr txBox="1"/>
          <p:nvPr/>
        </p:nvSpPr>
        <p:spPr>
          <a:xfrm>
            <a:off x="2637311" y="1751011"/>
            <a:ext cx="6278089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Data module shows all the data in the scene.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data items (“nodes”) can be shown/hidden, renamed, deleted, cloned, etc.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Hide the ‘</a:t>
            </a:r>
            <a:r>
              <a:rPr lang="en-US" sz="2400" b="1" dirty="0">
                <a:solidFill>
                  <a:schemeClr val="bg1"/>
                </a:solidFill>
              </a:rPr>
              <a:t>Skin</a:t>
            </a:r>
            <a:r>
              <a:rPr lang="en-US" sz="2400" dirty="0">
                <a:solidFill>
                  <a:schemeClr val="bg1"/>
                </a:solidFill>
              </a:rPr>
              <a:t>’ model by clicking the eye icon.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E207C0-FB9E-4FEE-9DEE-13A728D2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84" y="36731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8480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C006-24E0-45A4-BA5F-B8A05897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Subject hierarchy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EA24E-F463-4AB1-B934-8963120A8B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A5E3F-F58A-4205-92FA-4109427C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41792-240E-48B6-998C-A2428421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4962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3AA6CF-9FA3-47BC-9568-FA88FDFD1FBD}"/>
              </a:ext>
            </a:extLst>
          </p:cNvPr>
          <p:cNvSpPr txBox="1"/>
          <p:nvPr/>
        </p:nvSpPr>
        <p:spPr>
          <a:xfrm>
            <a:off x="2772722" y="1065211"/>
            <a:ext cx="5914244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For list of “subject hierarchy” options for a certain node, right-click it in the list. Note that the options are different for each node type.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volume called ‘</a:t>
            </a:r>
            <a:r>
              <a:rPr lang="en-US" sz="2400" b="1" dirty="0">
                <a:solidFill>
                  <a:schemeClr val="bg1"/>
                </a:solidFill>
              </a:rPr>
              <a:t>grayscale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050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F9AE-8CDF-4E61-863B-DC82B06BC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Node 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4A0C4A-40AB-4AAB-9AC7-8E24307E17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1D08B-DFA3-4351-8677-3B945C53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2853F-3812-4963-A194-6E77C6EC2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70997-31A8-44D2-98DB-032510B9F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47244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171709-A8F5-4ABC-93F7-427431386833}"/>
              </a:ext>
            </a:extLst>
          </p:cNvPr>
          <p:cNvSpPr txBox="1"/>
          <p:nvPr/>
        </p:nvSpPr>
        <p:spPr>
          <a:xfrm>
            <a:off x="2739251" y="4705884"/>
            <a:ext cx="4390078" cy="83820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Choose the </a:t>
            </a:r>
            <a:r>
              <a:rPr lang="en-US" sz="2400" b="1" dirty="0">
                <a:solidFill>
                  <a:schemeClr val="bg1"/>
                </a:solidFill>
              </a:rPr>
              <a:t>Rename</a:t>
            </a:r>
            <a:r>
              <a:rPr lang="en-US" sz="2400" dirty="0">
                <a:solidFill>
                  <a:schemeClr val="bg1"/>
                </a:solidFill>
              </a:rPr>
              <a:t> option and rename the volume to ‘</a:t>
            </a:r>
            <a:r>
              <a:rPr lang="en-US" sz="2400" b="1" dirty="0">
                <a:solidFill>
                  <a:schemeClr val="bg1"/>
                </a:solidFill>
              </a:rPr>
              <a:t>MR brain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8066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9CFDB-5F3E-44F8-9CAA-47DD1FA8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Create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3A29EE-F9E7-4175-A5FA-536EDA1352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7321E-CDD4-4279-8FD5-7C11DB8D9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0F6B8-59AE-424C-9226-401A34AE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31D50-3DAA-4BF3-848A-118CF08D2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5010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457A0-B118-4D4F-B0FD-FB2AA83FB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42814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69A833-98F7-4228-B6F2-34E83AF0D9E5}"/>
              </a:ext>
            </a:extLst>
          </p:cNvPr>
          <p:cNvSpPr txBox="1"/>
          <p:nvPr/>
        </p:nvSpPr>
        <p:spPr>
          <a:xfrm>
            <a:off x="3157073" y="3111202"/>
            <a:ext cx="4390078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Scroll down to the bottom, right-click the empty area, then choose ‘</a:t>
            </a:r>
            <a:r>
              <a:rPr lang="en-US" sz="2400" b="1" dirty="0">
                <a:solidFill>
                  <a:schemeClr val="bg1"/>
                </a:solidFill>
              </a:rPr>
              <a:t>Create new folder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9205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22C7F-CE40-43C1-BDB5-4AD15BF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3D Slicer version 4.10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DA6DE-B815-44E9-8A61-340BBFE4FD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 dirty="0"/>
              <a:t> 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BBFE9-9137-4CDF-89DB-DAFDD0315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E48FF-B389-4775-88EC-E9E09A2FF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4962"/>
            <a:ext cx="7557025" cy="5205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44231-7CA9-4085-851E-4C113F0F4A83}"/>
              </a:ext>
            </a:extLst>
          </p:cNvPr>
          <p:cNvSpPr txBox="1"/>
          <p:nvPr/>
        </p:nvSpPr>
        <p:spPr>
          <a:xfrm>
            <a:off x="4586243" y="3261287"/>
            <a:ext cx="274320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default start-up module is the </a:t>
            </a:r>
            <a:r>
              <a:rPr lang="en-US" sz="2400" b="1" dirty="0">
                <a:solidFill>
                  <a:schemeClr val="bg1"/>
                </a:solidFill>
              </a:rPr>
              <a:t>Welcome</a:t>
            </a:r>
            <a:r>
              <a:rPr lang="en-US" sz="2400" dirty="0">
                <a:solidFill>
                  <a:schemeClr val="bg1"/>
                </a:solidFill>
              </a:rPr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2032686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B0842-BEA9-411A-A010-BB8A105C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Select multiple nodes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64BA1-3A6B-4E2C-90DE-158F98B61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26B7D-F62B-4F86-AC72-7A0C2881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61BA5-E2E7-4655-9C97-8D9F34C0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1C41C4-B032-4DEC-B58D-09A820B25E45}"/>
              </a:ext>
            </a:extLst>
          </p:cNvPr>
          <p:cNvSpPr txBox="1"/>
          <p:nvPr/>
        </p:nvSpPr>
        <p:spPr>
          <a:xfrm>
            <a:off x="3296864" y="2529431"/>
            <a:ext cx="4390078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Scroll back up, click the topmost model, hold down </a:t>
            </a:r>
            <a:r>
              <a:rPr lang="en-US" sz="2400" b="1" dirty="0">
                <a:solidFill>
                  <a:schemeClr val="bg1"/>
                </a:solidFill>
              </a:rPr>
              <a:t>Shift</a:t>
            </a:r>
            <a:r>
              <a:rPr lang="en-US" sz="2400" dirty="0">
                <a:solidFill>
                  <a:schemeClr val="bg1"/>
                </a:solidFill>
              </a:rPr>
              <a:t>, and click the last model.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You can use Control/</a:t>
            </a:r>
            <a:r>
              <a:rPr lang="en-US" sz="2400" dirty="0" err="1">
                <a:solidFill>
                  <a:schemeClr val="bg1"/>
                </a:solidFill>
              </a:rPr>
              <a:t>Cmd</a:t>
            </a:r>
            <a:r>
              <a:rPr lang="en-US" sz="2400" dirty="0">
                <a:solidFill>
                  <a:schemeClr val="bg1"/>
                </a:solidFill>
              </a:rPr>
              <a:t> button to select individually.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B970-0CC5-4E09-9D32-D6F47B91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2610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1678F-2092-40ED-8A89-E7F47D139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7824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152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5C30-9B9C-4308-819F-9F080602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Move nodes to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7B66D-B92A-49E2-A49A-DB9D2975B0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934A4-5DA8-4959-94A1-5A86A3F04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5D2AD-2663-4710-ABAD-3CCAE76FF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1574F5-F397-4AE2-8E28-B635676E4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73" y="298986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971D7-D283-4649-86FD-6A0AFBA767D3}"/>
              </a:ext>
            </a:extLst>
          </p:cNvPr>
          <p:cNvSpPr txBox="1"/>
          <p:nvPr/>
        </p:nvSpPr>
        <p:spPr>
          <a:xfrm>
            <a:off x="3295440" y="3464867"/>
            <a:ext cx="4390078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chemeClr val="bg1"/>
                </a:solidFill>
              </a:rPr>
              <a:t>Drag&amp;drop</a:t>
            </a:r>
            <a:r>
              <a:rPr lang="en-US" sz="2400" dirty="0">
                <a:solidFill>
                  <a:schemeClr val="bg1"/>
                </a:solidFill>
              </a:rPr>
              <a:t> models into the folder</a:t>
            </a:r>
          </a:p>
        </p:txBody>
      </p:sp>
    </p:spTree>
    <p:extLst>
      <p:ext uri="{BB962C8B-B14F-4D97-AF65-F5344CB8AC3E}">
        <p14:creationId xmlns:p14="http://schemas.microsoft.com/office/powerpoint/2010/main" val="714917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78E1-278C-4F4E-A67D-B3D06BE0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Hide all nodes in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E3CEC2-74D5-4FBF-9D67-5718B0D344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798D2-5DE2-4A90-888C-8F1222FD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0EDF3-531C-4A67-A3FA-CB1722F6C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4962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69312-7053-48D4-BF68-732F214780A5}"/>
              </a:ext>
            </a:extLst>
          </p:cNvPr>
          <p:cNvSpPr txBox="1"/>
          <p:nvPr/>
        </p:nvSpPr>
        <p:spPr>
          <a:xfrm>
            <a:off x="3200400" y="2665411"/>
            <a:ext cx="4390078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visibility icon of the folder shows partial visibility because the skin is hidden.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that button to hide all nodes in the folder.</a:t>
            </a:r>
          </a:p>
        </p:txBody>
      </p:sp>
    </p:spTree>
    <p:extLst>
      <p:ext uri="{BB962C8B-B14F-4D97-AF65-F5344CB8AC3E}">
        <p14:creationId xmlns:p14="http://schemas.microsoft.com/office/powerpoint/2010/main" val="2310308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0B67B-D62C-4D85-BF89-DD369941F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Display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09FB4-3E65-4D7E-9B83-11B327E555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DBA72-84CF-4EF1-AB46-B2010CA73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6FDF6-A8DD-4236-B246-7F458DC45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2"/>
            <a:ext cx="7557025" cy="5205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A50CA-19FA-44D0-89E6-450CDC5A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454" y="272610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B176A-59A1-4F43-8D9E-BF41D71D217C}"/>
              </a:ext>
            </a:extLst>
          </p:cNvPr>
          <p:cNvSpPr txBox="1"/>
          <p:nvPr/>
        </p:nvSpPr>
        <p:spPr>
          <a:xfrm>
            <a:off x="3234584" y="2769769"/>
            <a:ext cx="3058753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Right-click the eye icon to see display options</a:t>
            </a:r>
          </a:p>
        </p:txBody>
      </p:sp>
    </p:spTree>
    <p:extLst>
      <p:ext uri="{BB962C8B-B14F-4D97-AF65-F5344CB8AC3E}">
        <p14:creationId xmlns:p14="http://schemas.microsoft.com/office/powerpoint/2010/main" val="2628933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8C99-7008-4926-8C2D-5032EFD6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C8309-411B-4DBF-B936-FC0C2737DF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707C3-B19F-4823-95B1-25B7EC818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B360E-A805-471E-900C-A9E06B044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2"/>
            <a:ext cx="7557025" cy="5205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3480A5-5ED8-4771-A7E0-0D0F98C40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74320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6D62E8-D38D-44F3-A35D-BE3E44F95DB2}"/>
              </a:ext>
            </a:extLst>
          </p:cNvPr>
          <p:cNvSpPr txBox="1"/>
          <p:nvPr/>
        </p:nvSpPr>
        <p:spPr>
          <a:xfrm>
            <a:off x="3311107" y="3810001"/>
            <a:ext cx="4390078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the Volume Rendering module is also accessible from the modules list</a:t>
            </a:r>
          </a:p>
        </p:txBody>
      </p:sp>
    </p:spTree>
    <p:extLst>
      <p:ext uri="{BB962C8B-B14F-4D97-AF65-F5344CB8AC3E}">
        <p14:creationId xmlns:p14="http://schemas.microsoft.com/office/powerpoint/2010/main" val="43838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CA5D-7154-44B6-9604-BA4425CF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7B0F88-3005-4FF2-BC6A-174DB8E4DF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1B37F-9893-4D30-AC15-6F7F34F5C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8B72D-E3B4-41E3-BB31-9F4F5BD2E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47A051-105B-4EE2-B4C7-6B792B898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44511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EAB664-02F8-4470-9DAB-53BFE532FE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0" t="15101" r="27816" b="8320"/>
          <a:stretch/>
        </p:blipFill>
        <p:spPr>
          <a:xfrm>
            <a:off x="3352800" y="1752600"/>
            <a:ext cx="2819401" cy="3986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4DFBE0-F9C3-491F-A369-CC0DAC644618}"/>
              </a:ext>
            </a:extLst>
          </p:cNvPr>
          <p:cNvSpPr txBox="1"/>
          <p:nvPr/>
        </p:nvSpPr>
        <p:spPr>
          <a:xfrm>
            <a:off x="3657600" y="2438400"/>
            <a:ext cx="4390078" cy="267765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If your computer has a capable graphics card, change the rendering option to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‘</a:t>
            </a:r>
            <a:r>
              <a:rPr lang="en-US" sz="2400" b="1" dirty="0">
                <a:solidFill>
                  <a:schemeClr val="bg1"/>
                </a:solidFill>
              </a:rPr>
              <a:t>VTK GPU Ray Casting</a:t>
            </a:r>
            <a:r>
              <a:rPr lang="en-US" sz="2400" dirty="0">
                <a:solidFill>
                  <a:schemeClr val="bg1"/>
                </a:solidFill>
              </a:rPr>
              <a:t>’.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Most computers should be capable.</a:t>
            </a:r>
          </a:p>
        </p:txBody>
      </p:sp>
    </p:spTree>
    <p:extLst>
      <p:ext uri="{BB962C8B-B14F-4D97-AF65-F5344CB8AC3E}">
        <p14:creationId xmlns:p14="http://schemas.microsoft.com/office/powerpoint/2010/main" val="255974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5B14F-8AB9-4E25-A57D-3F77E28FF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volume rendering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907C0E-CF6F-40C2-95A9-1FD1B3757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71467E-E18D-4E6A-AB5F-F18F2E72D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7E4C0-8CC9-419C-8B3F-80BC06470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BDF6AB-2CA0-45E6-AACB-3C48BFD78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56" y="2412762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F35451-BA82-4D57-885F-BFF4A7D21F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0" t="15101" r="27816" b="8320"/>
          <a:stretch/>
        </p:blipFill>
        <p:spPr>
          <a:xfrm>
            <a:off x="3352800" y="1752600"/>
            <a:ext cx="2819401" cy="3986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476381-D2E0-4AD7-B6FD-6B8100F43765}"/>
              </a:ext>
            </a:extLst>
          </p:cNvPr>
          <p:cNvSpPr txBox="1"/>
          <p:nvPr/>
        </p:nvSpPr>
        <p:spPr>
          <a:xfrm>
            <a:off x="3810000" y="2610294"/>
            <a:ext cx="3233341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eye icon to show volume rendering.</a:t>
            </a:r>
          </a:p>
        </p:txBody>
      </p:sp>
    </p:spTree>
    <p:extLst>
      <p:ext uri="{BB962C8B-B14F-4D97-AF65-F5344CB8AC3E}">
        <p14:creationId xmlns:p14="http://schemas.microsoft.com/office/powerpoint/2010/main" val="2891545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4FB51-FB90-4995-AF24-F972F668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E29369-6752-4FA5-848F-8586BF2088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37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2ECE9-14C1-460D-A297-317D19E7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E559D-CF31-4251-B4AB-3DC345A2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EBE4D9-B8EE-40DD-8D40-4E742B62E64D}"/>
              </a:ext>
            </a:extLst>
          </p:cNvPr>
          <p:cNvSpPr txBox="1"/>
          <p:nvPr/>
        </p:nvSpPr>
        <p:spPr>
          <a:xfrm>
            <a:off x="6132885" y="2237677"/>
            <a:ext cx="2059830" cy="265899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For most volumes the default volume properties are not optimal. You need to select a preset.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7B7DF-D07F-4FEA-A755-573307CB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951057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0140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93517-915B-4410-8737-D19607F9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1B4167-2202-4A8F-82BB-6A272BC2E4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0F73E-5A0C-4AF9-A09C-98EE52365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E0449-B0B8-4100-973B-2E04D6613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4962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4B357-4EC1-4A90-B861-F3C35D86D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8941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77A859-F94E-4374-8C60-305DD7C10372}"/>
              </a:ext>
            </a:extLst>
          </p:cNvPr>
          <p:cNvSpPr txBox="1"/>
          <p:nvPr/>
        </p:nvSpPr>
        <p:spPr>
          <a:xfrm>
            <a:off x="3505200" y="3358414"/>
            <a:ext cx="3124200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the ‘</a:t>
            </a:r>
            <a:r>
              <a:rPr lang="en-US" sz="2400" b="1" dirty="0">
                <a:solidFill>
                  <a:schemeClr val="bg1"/>
                </a:solidFill>
              </a:rPr>
              <a:t>MR-Default</a:t>
            </a:r>
            <a:r>
              <a:rPr lang="en-US" sz="2400" dirty="0">
                <a:solidFill>
                  <a:schemeClr val="bg1"/>
                </a:solidFill>
              </a:rPr>
              <a:t>’ preset</a:t>
            </a:r>
          </a:p>
        </p:txBody>
      </p:sp>
    </p:spTree>
    <p:extLst>
      <p:ext uri="{BB962C8B-B14F-4D97-AF65-F5344CB8AC3E}">
        <p14:creationId xmlns:p14="http://schemas.microsoft.com/office/powerpoint/2010/main" val="3071348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F8FF0C-A638-4891-B625-47AF1028E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B06E2-771F-4D8A-8149-1913BE1A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volume rendering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040B1-7CD9-4BE7-8EBB-D799E9DCBE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37998-BB33-4E29-808D-8835A5B8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9DAB0-B248-4A4B-981D-C099F8CF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762" y="312152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5C5B2B-7E27-4414-B566-0DB5C78D1FC7}"/>
              </a:ext>
            </a:extLst>
          </p:cNvPr>
          <p:cNvSpPr txBox="1"/>
          <p:nvPr/>
        </p:nvSpPr>
        <p:spPr>
          <a:xfrm>
            <a:off x="1149997" y="3886200"/>
            <a:ext cx="1763530" cy="121666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Adjust </a:t>
            </a:r>
            <a:r>
              <a:rPr lang="en-US" sz="2400" b="1" dirty="0">
                <a:solidFill>
                  <a:schemeClr val="bg1"/>
                </a:solidFill>
              </a:rPr>
              <a:t>Shift</a:t>
            </a:r>
            <a:r>
              <a:rPr lang="en-US" sz="2400" dirty="0">
                <a:solidFill>
                  <a:schemeClr val="bg1"/>
                </a:solidFill>
              </a:rPr>
              <a:t> to optimize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503626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B4C610-93CA-40E8-A8EE-315453F67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Welcome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301C5-E4F1-4F65-A0B1-DBE51B1681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 dirty="0"/>
              <a:t> 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87E7A-4520-40AB-B152-3FECC4B7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E86F5-276E-4722-B0F1-41A32F9B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9" name="Bent-Up Arrow 10">
            <a:extLst>
              <a:ext uri="{FF2B5EF4-FFF2-40B4-BE49-F238E27FC236}">
                <a16:creationId xmlns:a16="http://schemas.microsoft.com/office/drawing/2014/main" id="{544627BA-37E5-4BDE-8777-D623CA370156}"/>
              </a:ext>
            </a:extLst>
          </p:cNvPr>
          <p:cNvSpPr/>
          <p:nvPr/>
        </p:nvSpPr>
        <p:spPr bwMode="auto">
          <a:xfrm rot="10800000">
            <a:off x="1820254" y="2485854"/>
            <a:ext cx="2209800" cy="1205930"/>
          </a:xfrm>
          <a:prstGeom prst="bentUp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 dirty="0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13017-3F10-420D-9100-9A2E90878F6F}"/>
              </a:ext>
            </a:extLst>
          </p:cNvPr>
          <p:cNvSpPr txBox="1"/>
          <p:nvPr/>
        </p:nvSpPr>
        <p:spPr>
          <a:xfrm>
            <a:off x="3810000" y="2286000"/>
            <a:ext cx="4267200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Each module of Slicer includes a series of tabs, which gives access to different functionalities.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Click on the arrow symbol to display the content of each tab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83ADC120-FF79-4C0E-B077-A36D3AD0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40" y="359318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367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7D3C92C-C67A-491F-89FD-C8DBBCDD3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4962"/>
            <a:ext cx="7557025" cy="5205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AE246-4495-45F9-AC72-CCD03E78F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models again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50B31-5B29-4B55-9DA8-ED56FBB09D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BC73C-ABCA-4AD6-B008-93BDCE08E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40BCD2-F610-4C29-9132-1E21CBAAA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68" y="238728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D807F2-74B1-4652-88C6-089D77054E4D}"/>
              </a:ext>
            </a:extLst>
          </p:cNvPr>
          <p:cNvSpPr txBox="1"/>
          <p:nvPr/>
        </p:nvSpPr>
        <p:spPr>
          <a:xfrm>
            <a:off x="3657600" y="2098019"/>
            <a:ext cx="3436620" cy="230832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off volume rendering using the eye icon.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back to the </a:t>
            </a:r>
            <a:r>
              <a:rPr lang="en-US" sz="2400" b="1" dirty="0">
                <a:solidFill>
                  <a:schemeClr val="bg1"/>
                </a:solidFill>
              </a:rPr>
              <a:t>Data</a:t>
            </a:r>
            <a:r>
              <a:rPr lang="en-US" sz="2400" dirty="0">
                <a:solidFill>
                  <a:schemeClr val="bg1"/>
                </a:solidFill>
              </a:rPr>
              <a:t> module using the </a:t>
            </a:r>
            <a:r>
              <a:rPr lang="en-US" sz="2400" b="1" dirty="0">
                <a:solidFill>
                  <a:schemeClr val="bg1"/>
                </a:solidFill>
              </a:rPr>
              <a:t>Modules history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FFAC1B-967F-437B-9C87-BE841D3B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888" y="1608095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9581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F108-0C0A-4CBB-B922-11414B21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models again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E1E6A4-C275-47B0-AFC7-6D8448E94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41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BBCC6-9F96-484D-82D4-E3199588C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8EDC7-DC12-4743-9930-2F505481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B3695-EAE7-4339-8945-9D99ED59A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454" y="294037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986CD-91E8-4381-A945-1AECF2AA8730}"/>
              </a:ext>
            </a:extLst>
          </p:cNvPr>
          <p:cNvSpPr txBox="1"/>
          <p:nvPr/>
        </p:nvSpPr>
        <p:spPr>
          <a:xfrm>
            <a:off x="3309114" y="3342911"/>
            <a:ext cx="2897270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Show the folder again by clicking the closed eye icon in its row.</a:t>
            </a:r>
          </a:p>
        </p:txBody>
      </p:sp>
    </p:spTree>
    <p:extLst>
      <p:ext uri="{BB962C8B-B14F-4D97-AF65-F5344CB8AC3E}">
        <p14:creationId xmlns:p14="http://schemas.microsoft.com/office/powerpoint/2010/main" val="1063077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EB450-1439-4E00-A1C5-69718797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Models module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97C1A-DB3E-4EC6-B287-C38FD09BCE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42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C18F80-4BCC-496D-B19C-BE8619AA9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82F2F-B39C-4B3B-8393-63757EE06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4D931-5AAB-477A-A7FB-62820875E1EE}"/>
              </a:ext>
            </a:extLst>
          </p:cNvPr>
          <p:cNvSpPr txBox="1"/>
          <p:nvPr/>
        </p:nvSpPr>
        <p:spPr>
          <a:xfrm>
            <a:off x="3734127" y="2099608"/>
            <a:ext cx="3283566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Switch to the </a:t>
            </a:r>
            <a:r>
              <a:rPr lang="en-US" sz="2400" b="1" dirty="0">
                <a:solidFill>
                  <a:schemeClr val="bg1"/>
                </a:solidFill>
              </a:rPr>
              <a:t>Models </a:t>
            </a:r>
            <a:r>
              <a:rPr lang="en-US" sz="2400" dirty="0">
                <a:solidFill>
                  <a:schemeClr val="bg1"/>
                </a:solidFill>
              </a:rPr>
              <a:t>module form the module list or the favorite modules toolbar.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9A4317-1373-4B26-9111-027B0AB62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8513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32ABD7-CD4B-4BDF-9217-6228B18BB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61" y="244694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1A5945-1DE3-448A-9D99-10222ECEA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295" y="129367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4968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1101-A840-4F1A-8C7C-AB1CCDAF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axial slice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DDEDA-F803-4C53-8BB3-BB45DD967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43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02F49-1692-4A2A-A42A-C5951993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78D15-4D4D-4C23-858C-7880FEB93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ECE513-9280-4991-BCBB-8476DD195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079" y="1666660"/>
            <a:ext cx="628471" cy="1189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C78836-9966-470B-9397-49CA042BB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940" y="16438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8964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8D89-FC4D-47DB-AE88-AEEAC4329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Change skin model opacity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60E91B-D6A1-4168-9DD8-4F072CC791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44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8AF8B-8FF6-4D2A-B8A6-0F147834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BF2B2-00BA-4C81-A71A-FB10B929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4962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1952C4-19F7-4915-9CB1-DFC1F66FA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40" y="3366451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E8CFDE-EE0D-46BC-AB38-3FCC4DED5DDC}"/>
              </a:ext>
            </a:extLst>
          </p:cNvPr>
          <p:cNvSpPr txBox="1"/>
          <p:nvPr/>
        </p:nvSpPr>
        <p:spPr>
          <a:xfrm>
            <a:off x="3581400" y="2381715"/>
            <a:ext cx="2686823" cy="193899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Double-click the opacity column for the Skin model, and adjust the slicer to around 0.30</a:t>
            </a:r>
          </a:p>
        </p:txBody>
      </p:sp>
    </p:spTree>
    <p:extLst>
      <p:ext uri="{BB962C8B-B14F-4D97-AF65-F5344CB8AC3E}">
        <p14:creationId xmlns:p14="http://schemas.microsoft.com/office/powerpoint/2010/main" val="110589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BC48-6030-40CB-B6FD-00010EE74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Hide skull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A6A51-6ADA-49EB-97D2-A57BF7E93B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45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221D2-E7FF-438C-AE40-59CAAFDB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47ADA-B322-4A6E-829D-89886816E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70F451-8455-490C-A3C7-C71C5C33E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3442334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038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DC3F-B238-47A3-984B-4F2A3B092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Show coronal slice in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7F09E7-095F-4BBA-91DC-0CC1D6CE2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46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A447F-3FBE-4EE6-A3A0-841F7E92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0ED3D-0CEF-44CC-AEB9-BB4F83E25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884D4F-13FA-4F51-98E1-FF3C592CD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35" y="45415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1818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47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9C9B-00AE-4E4F-B381-315FBFF5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44177-3CF4-4B21-AF6B-95B623650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F66883-6CCB-4026-AEC9-39025E62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6670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3364812" y="1112580"/>
            <a:ext cx="3846937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Select ‘</a:t>
            </a:r>
            <a:r>
              <a:rPr lang="en-US" sz="2400" b="1" dirty="0" err="1">
                <a:solidFill>
                  <a:schemeClr val="bg1"/>
                </a:solidFill>
              </a:rPr>
              <a:t>hemispheric_white_matter</a:t>
            </a:r>
            <a:r>
              <a:rPr lang="en-US" sz="2400" dirty="0">
                <a:solidFill>
                  <a:schemeClr val="bg1"/>
                </a:solidFill>
              </a:rPr>
              <a:t>’, then scroll down to the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3D Display </a:t>
            </a:r>
            <a:r>
              <a:rPr lang="en-US" sz="2400" dirty="0">
                <a:solidFill>
                  <a:schemeClr val="bg1"/>
                </a:solidFill>
              </a:rPr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885523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9C9B-00AE-4E4F-B381-315FBFF5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44177-3CF4-4B21-AF6B-95B623650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F66883-6CCB-4026-AEC9-39025E62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55" y="3262669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3733800" y="2209800"/>
            <a:ext cx="2247900" cy="461665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Turn on Clipping</a:t>
            </a:r>
          </a:p>
        </p:txBody>
      </p:sp>
    </p:spTree>
    <p:extLst>
      <p:ext uri="{BB962C8B-B14F-4D97-AF65-F5344CB8AC3E}">
        <p14:creationId xmlns:p14="http://schemas.microsoft.com/office/powerpoint/2010/main" val="362965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5F97-CC18-4F90-9512-11B4CFBC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clipping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7FE415-4FDB-4A5D-8341-9FC77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9C9B-00AE-4E4F-B381-315FBFF5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44177-3CF4-4B21-AF6B-95B623650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4" cy="5205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0073D-3EDA-4220-8C8D-A25050E343B5}"/>
              </a:ext>
            </a:extLst>
          </p:cNvPr>
          <p:cNvSpPr txBox="1"/>
          <p:nvPr/>
        </p:nvSpPr>
        <p:spPr>
          <a:xfrm>
            <a:off x="3048000" y="4649288"/>
            <a:ext cx="3620266" cy="805484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optic chiasm becomes visible in the 3D view</a:t>
            </a:r>
          </a:p>
        </p:txBody>
      </p:sp>
    </p:spTree>
    <p:extLst>
      <p:ext uri="{BB962C8B-B14F-4D97-AF65-F5344CB8AC3E}">
        <p14:creationId xmlns:p14="http://schemas.microsoft.com/office/powerpoint/2010/main" val="1692829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FA241-806C-4F6C-BF85-A733D882C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Welcome module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61EF6C-8223-49F1-832A-1E356D9EE4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7B17E-D78A-460D-91F8-1DE2CBDC8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2D81C-0E34-424C-BFA8-71C3531A5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1D51488-09CD-4FE3-BC06-9AA863D07C20}"/>
              </a:ext>
            </a:extLst>
          </p:cNvPr>
          <p:cNvSpPr/>
          <p:nvPr/>
        </p:nvSpPr>
        <p:spPr>
          <a:xfrm flipH="1">
            <a:off x="2667000" y="2268907"/>
            <a:ext cx="1295400" cy="609601"/>
          </a:xfrm>
          <a:prstGeom prst="right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F6183-0446-40FB-AC11-E5698DD9DB07}"/>
              </a:ext>
            </a:extLst>
          </p:cNvPr>
          <p:cNvSpPr txBox="1"/>
          <p:nvPr/>
        </p:nvSpPr>
        <p:spPr>
          <a:xfrm>
            <a:off x="3810000" y="2286000"/>
            <a:ext cx="4267200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The Documentation &amp; Tutorials section contains useful links to different parts of the Slicer training content.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453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2E404-A92E-4640-B73D-87152CC2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3D display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F3DEAB-55BB-45DF-BC13-F0485D7F2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F005A-A744-4FED-BC07-0F689E199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2AD73-5831-4A96-9F6C-7AA65C815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2519B5-6268-45BB-8A8E-F34F483C5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560" y="207264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C05C9-C8CA-49A1-8D9C-2683A5BC7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215" y="14859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0B057-3204-468A-9082-39F415846024}"/>
              </a:ext>
            </a:extLst>
          </p:cNvPr>
          <p:cNvSpPr txBox="1"/>
          <p:nvPr/>
        </p:nvSpPr>
        <p:spPr>
          <a:xfrm>
            <a:off x="3088258" y="2692061"/>
            <a:ext cx="3620266" cy="3046988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Hide the coronal (green) plane.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Position your cursor </a:t>
            </a:r>
            <a:r>
              <a:rPr lang="en-US" sz="2400" b="1" dirty="0">
                <a:solidFill>
                  <a:schemeClr val="bg1"/>
                </a:solidFill>
              </a:rPr>
              <a:t>over the pin icon in the 3D view </a:t>
            </a:r>
            <a:r>
              <a:rPr lang="en-US" sz="2400" dirty="0">
                <a:solidFill>
                  <a:schemeClr val="bg1"/>
                </a:solidFill>
              </a:rPr>
              <a:t>to display the 3D display options. Select the </a:t>
            </a:r>
            <a:r>
              <a:rPr lang="en-US" sz="2400" b="1" dirty="0">
                <a:solidFill>
                  <a:schemeClr val="bg1"/>
                </a:solidFill>
              </a:rPr>
              <a:t>A (Anterior) view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469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BA09-EE13-4326-8D1A-A44DCE887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Save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C7AED-B546-4A2C-BC3B-8B474AC52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3F74-8191-4BFE-9868-49ABAE08E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8F7486-73D6-4BAE-B4BE-418E6F04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133452-F80B-42BF-8C62-034C6C89B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135636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F1D2D-ED85-4D30-82C8-B6BEBE99616D}"/>
              </a:ext>
            </a:extLst>
          </p:cNvPr>
          <p:cNvSpPr txBox="1"/>
          <p:nvPr/>
        </p:nvSpPr>
        <p:spPr>
          <a:xfrm>
            <a:off x="1792416" y="1736654"/>
            <a:ext cx="3693034" cy="1539946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Click the ‘</a:t>
            </a:r>
            <a:r>
              <a:rPr lang="en-US" sz="2400" b="1" dirty="0">
                <a:solidFill>
                  <a:schemeClr val="bg1"/>
                </a:solidFill>
              </a:rPr>
              <a:t>Save data’</a:t>
            </a:r>
            <a:r>
              <a:rPr lang="en-US" sz="2400" dirty="0">
                <a:solidFill>
                  <a:schemeClr val="bg1"/>
                </a:solidFill>
              </a:rPr>
              <a:t> button.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Note: Also accessible from the File menu</a:t>
            </a:r>
          </a:p>
        </p:txBody>
      </p:sp>
    </p:spTree>
    <p:extLst>
      <p:ext uri="{BB962C8B-B14F-4D97-AF65-F5344CB8AC3E}">
        <p14:creationId xmlns:p14="http://schemas.microsoft.com/office/powerpoint/2010/main" val="2062985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9810-2371-4915-93B7-29C6F613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Save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012AD-92A2-4635-8815-1C95B721B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604B1-6561-4126-8BE0-8E966FDC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B9EC1-1A04-42F2-8A9B-54EEDF37D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CCD72E-21B9-449C-92DE-2062420F8BDF}"/>
              </a:ext>
            </a:extLst>
          </p:cNvPr>
          <p:cNvSpPr txBox="1"/>
          <p:nvPr/>
        </p:nvSpPr>
        <p:spPr>
          <a:xfrm>
            <a:off x="5392483" y="1905000"/>
            <a:ext cx="3540634" cy="3785652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Save Scene and Unsaved Data </a:t>
            </a:r>
            <a:r>
              <a:rPr lang="en-US" sz="2400" dirty="0">
                <a:solidFill>
                  <a:schemeClr val="bg1"/>
                </a:solidFill>
              </a:rPr>
              <a:t>window lists all elements of the scene.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Double-click the scene (3DHeadScene.mrml), and rename it to </a:t>
            </a:r>
            <a:r>
              <a:rPr lang="en-US" sz="2400" b="1" dirty="0" err="1">
                <a:solidFill>
                  <a:schemeClr val="bg1"/>
                </a:solidFill>
              </a:rPr>
              <a:t>myNewScene.mrml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Click Save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9FD4B3-EA92-460A-9F33-B6D61696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36220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D2390F-042A-4E03-8C4C-93F790046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336" y="5429666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942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5D6F0-8658-447D-A4F6-C7089654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Close the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AE77A-C401-4B97-A617-0DDB583D9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9076B-B355-4FB8-8D29-9668EBEE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C6AA6-D7E8-4D77-BB67-7E60EC422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296BF8-CDCD-4EE6-BA02-3BAF45DC9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7" y="112014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09B66-B784-4A3D-8E4E-97D3F9E0B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507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2651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7848-908C-4C50-8C1B-ABCBE15A2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your scene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E8112-EA49-45D3-9FFD-743F21F81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3400D-A507-412D-8DAF-D6425B1C0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5F3E0-2983-494A-9303-123AD7F40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E68263-0355-4CEB-8F1E-2AC51DEE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341120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9143F7-7B86-4053-9A4B-88283D967DAF}"/>
              </a:ext>
            </a:extLst>
          </p:cNvPr>
          <p:cNvSpPr txBox="1"/>
          <p:nvPr/>
        </p:nvSpPr>
        <p:spPr>
          <a:xfrm>
            <a:off x="5392483" y="1905000"/>
            <a:ext cx="3540634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Load the new scene using the </a:t>
            </a:r>
            <a:r>
              <a:rPr lang="en-US" sz="2400" b="1" dirty="0">
                <a:solidFill>
                  <a:schemeClr val="bg1"/>
                </a:solidFill>
              </a:rPr>
              <a:t>Load Data</a:t>
            </a:r>
            <a:r>
              <a:rPr lang="en-US" sz="2400" dirty="0">
                <a:solidFill>
                  <a:schemeClr val="bg1"/>
                </a:solidFill>
              </a:rPr>
              <a:t> dialog, or the previously used method of drag and drop.</a:t>
            </a:r>
          </a:p>
        </p:txBody>
      </p:sp>
    </p:spTree>
    <p:extLst>
      <p:ext uri="{BB962C8B-B14F-4D97-AF65-F5344CB8AC3E}">
        <p14:creationId xmlns:p14="http://schemas.microsoft.com/office/powerpoint/2010/main" val="20519370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54BF-6B53-4A01-BCEF-328EF9FC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Thanks for participating!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921FA3-1B1A-45B6-8914-22E609794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C54B0-5F08-403A-AD20-7F62D756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29EBC-8A4B-431B-B375-933A36FBC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6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9A65-9285-46BD-91C1-288C7EEC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Main user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8C0EE-DFD9-40AA-BF14-B06328FFB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CEC53-BBAC-4792-BF31-3F65EACB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67522-1F3A-426B-8F7F-FB067AD9C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9A9C72-3AF4-42D5-9DE4-DA2DB7EC4E77}"/>
              </a:ext>
            </a:extLst>
          </p:cNvPr>
          <p:cNvSpPr/>
          <p:nvPr/>
        </p:nvSpPr>
        <p:spPr>
          <a:xfrm>
            <a:off x="850848" y="1291683"/>
            <a:ext cx="7408121" cy="285524"/>
          </a:xfrm>
          <a:prstGeom prst="round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9F99B-42C7-4E6F-A316-6D2895E32801}"/>
              </a:ext>
            </a:extLst>
          </p:cNvPr>
          <p:cNvSpPr txBox="1"/>
          <p:nvPr/>
        </p:nvSpPr>
        <p:spPr>
          <a:xfrm>
            <a:off x="1828800" y="1577207"/>
            <a:ext cx="1236055" cy="461665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Toolbar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2678C2-C9C6-4E8B-8691-5B9FABF00890}"/>
              </a:ext>
            </a:extLst>
          </p:cNvPr>
          <p:cNvSpPr/>
          <p:nvPr/>
        </p:nvSpPr>
        <p:spPr>
          <a:xfrm>
            <a:off x="793487" y="2109552"/>
            <a:ext cx="2787913" cy="3018841"/>
          </a:xfrm>
          <a:prstGeom prst="roundRect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ADB0D-4292-4E7E-968C-A8EEDD1174F0}"/>
              </a:ext>
            </a:extLst>
          </p:cNvPr>
          <p:cNvSpPr txBox="1"/>
          <p:nvPr/>
        </p:nvSpPr>
        <p:spPr>
          <a:xfrm>
            <a:off x="1557707" y="4297396"/>
            <a:ext cx="1236055" cy="83099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Module panel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36B84-0195-4FCF-94C1-0E90703A03AD}"/>
              </a:ext>
            </a:extLst>
          </p:cNvPr>
          <p:cNvSpPr txBox="1"/>
          <p:nvPr/>
        </p:nvSpPr>
        <p:spPr>
          <a:xfrm>
            <a:off x="1385305" y="5503492"/>
            <a:ext cx="1645190" cy="46907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Data probe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55F8A-B30B-491F-BE9A-943B3F8C917F}"/>
              </a:ext>
            </a:extLst>
          </p:cNvPr>
          <p:cNvSpPr txBox="1"/>
          <p:nvPr/>
        </p:nvSpPr>
        <p:spPr>
          <a:xfrm>
            <a:off x="4463531" y="1804333"/>
            <a:ext cx="1359661" cy="46907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3D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6DBC1-F14A-4E4A-B55C-6C3C4DD7F85E}"/>
              </a:ext>
            </a:extLst>
          </p:cNvPr>
          <p:cNvSpPr txBox="1"/>
          <p:nvPr/>
        </p:nvSpPr>
        <p:spPr>
          <a:xfrm>
            <a:off x="5607867" y="3361346"/>
            <a:ext cx="1021533" cy="830997"/>
          </a:xfrm>
          <a:prstGeom prst="rect">
            <a:avLst/>
          </a:prstGeom>
          <a:solidFill>
            <a:schemeClr val="bg1"/>
          </a:solidFill>
          <a:ln w="50800">
            <a:solidFill>
              <a:srgbClr val="4F81BD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4F81BD"/>
                </a:solidFill>
              </a:rPr>
              <a:t>Slice views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BEFBBF-31B5-4E7F-9035-BB5A124DF5EC}"/>
              </a:ext>
            </a:extLst>
          </p:cNvPr>
          <p:cNvCxnSpPr>
            <a:cxnSpLocks/>
          </p:cNvCxnSpPr>
          <p:nvPr/>
        </p:nvCxnSpPr>
        <p:spPr>
          <a:xfrm flipV="1">
            <a:off x="6629400" y="2590800"/>
            <a:ext cx="609600" cy="770546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7F767A-0D84-4FF5-804E-E55C240D3954}"/>
              </a:ext>
            </a:extLst>
          </p:cNvPr>
          <p:cNvCxnSpPr>
            <a:cxnSpLocks/>
          </p:cNvCxnSpPr>
          <p:nvPr/>
        </p:nvCxnSpPr>
        <p:spPr>
          <a:xfrm>
            <a:off x="6629400" y="4192344"/>
            <a:ext cx="533400" cy="760656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BA7546-7C3F-42CF-90C1-6F1D683E343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629400" y="3776845"/>
            <a:ext cx="800100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601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9A65-9285-46BD-91C1-288C7EEC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data from computer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8C0EE-DFD9-40AA-BF14-B06328FFB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 dirty="0"/>
              <a:t> 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CEC53-BBAC-4792-BF31-3F65EACB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2F5D7A-0E94-461E-98D6-FBD9760C0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A781D-4F02-469D-A959-4333C3B0B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58601"/>
            <a:ext cx="3565971" cy="229072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33C6212-51AB-4B07-9963-3740523D1F29}"/>
              </a:ext>
            </a:extLst>
          </p:cNvPr>
          <p:cNvSpPr/>
          <p:nvPr/>
        </p:nvSpPr>
        <p:spPr>
          <a:xfrm flipH="1">
            <a:off x="3276600" y="1608000"/>
            <a:ext cx="1295400" cy="609601"/>
          </a:xfrm>
          <a:prstGeom prst="rightArrow">
            <a:avLst/>
          </a:prstGeom>
          <a:solidFill>
            <a:srgbClr val="4F81BD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0D7F0-9AD9-421D-8B0B-0F2F82A9634A}"/>
              </a:ext>
            </a:extLst>
          </p:cNvPr>
          <p:cNvSpPr txBox="1"/>
          <p:nvPr/>
        </p:nvSpPr>
        <p:spPr>
          <a:xfrm>
            <a:off x="4419600" y="1143000"/>
            <a:ext cx="4267200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Browse to the location of the MR dataset </a:t>
            </a:r>
            <a:r>
              <a:rPr lang="en-US" sz="2400" b="1" dirty="0"/>
              <a:t>MR-</a:t>
            </a:r>
            <a:r>
              <a:rPr lang="en-US" sz="2400" b="1" dirty="0" err="1"/>
              <a:t>Head.nrrd</a:t>
            </a:r>
            <a:r>
              <a:rPr lang="en-US" sz="2400" b="1" dirty="0"/>
              <a:t>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Drag &amp; drop it into Slicer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D1A1D5E3-80AA-42F2-8D63-89832CD3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529" y="5611203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E803BE-870D-4946-939A-D90E4BFB6557}"/>
              </a:ext>
            </a:extLst>
          </p:cNvPr>
          <p:cNvSpPr txBox="1"/>
          <p:nvPr/>
        </p:nvSpPr>
        <p:spPr>
          <a:xfrm>
            <a:off x="3453924" y="3787415"/>
            <a:ext cx="4572000" cy="1569660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Slicer automatically opens the ‘</a:t>
            </a:r>
            <a:r>
              <a:rPr lang="en-US" sz="2400" b="1" dirty="0"/>
              <a:t>Add data into the scene</a:t>
            </a:r>
            <a:r>
              <a:rPr lang="en-US" sz="2400" dirty="0"/>
              <a:t>’ window.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Click OK to load the volume.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727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80FC-2683-49FB-8187-E991A92C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data from computer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9D07D-1A32-4F72-849E-F11512B4F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55639-89DB-42FC-BCD0-496B7CCA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42410-A747-4FF0-8B12-C2DE5B98A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966551"/>
            <a:ext cx="7557025" cy="5205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5903DA-CE06-41AE-BD68-2E96FB20DA86}"/>
              </a:ext>
            </a:extLst>
          </p:cNvPr>
          <p:cNvSpPr txBox="1"/>
          <p:nvPr/>
        </p:nvSpPr>
        <p:spPr>
          <a:xfrm>
            <a:off x="5105400" y="2109551"/>
            <a:ext cx="3778513" cy="1200329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The axial, sagittal, and coronal views automatically show the loaded volume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86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D029-E1CB-493D-8B04-B7F8DC3F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Switch 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FDE02-3BDB-4708-AB94-E2B990D7C6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7E9938-DC10-46B0-AFBD-EA023A5F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Laboratory for Percutaneous Surgery – Copyright © Queen’s University, 2018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FC75C-A3D4-4E39-9177-52560AA9C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966551"/>
            <a:ext cx="7557025" cy="520564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1CF06A86-F447-4D01-9120-86705AB1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354508"/>
            <a:ext cx="31432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F4D3D1-ACD9-45AD-BBE2-2F290907584E}"/>
              </a:ext>
            </a:extLst>
          </p:cNvPr>
          <p:cNvSpPr txBox="1"/>
          <p:nvPr/>
        </p:nvSpPr>
        <p:spPr>
          <a:xfrm>
            <a:off x="4657974" y="1938709"/>
            <a:ext cx="2580775" cy="83099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Click on the </a:t>
            </a:r>
            <a:r>
              <a:rPr lang="en-US" sz="2400" b="1" dirty="0"/>
              <a:t>Slicer layout</a:t>
            </a:r>
            <a:r>
              <a:rPr lang="en-US" sz="2400" dirty="0"/>
              <a:t> button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265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28837</TotalTime>
  <Words>1694</Words>
  <Application>Microsoft Office PowerPoint</Application>
  <PresentationFormat>On-screen Show (4:3)</PresentationFormat>
  <Paragraphs>243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Times New Roman</vt:lpstr>
      <vt:lpstr>Office Theme</vt:lpstr>
      <vt:lpstr>PowerPoint Presentation</vt:lpstr>
      <vt:lpstr>Tutorial dataset</vt:lpstr>
      <vt:lpstr>3D Slicer version 4.10</vt:lpstr>
      <vt:lpstr>Welcome module</vt:lpstr>
      <vt:lpstr>Welcome module</vt:lpstr>
      <vt:lpstr>Main user interface</vt:lpstr>
      <vt:lpstr>Load data from computer</vt:lpstr>
      <vt:lpstr>Load data from computer</vt:lpstr>
      <vt:lpstr>Switch layout</vt:lpstr>
      <vt:lpstr>Switch layout</vt:lpstr>
      <vt:lpstr>Slice view options</vt:lpstr>
      <vt:lpstr>Slice view options</vt:lpstr>
      <vt:lpstr>Show ruler</vt:lpstr>
      <vt:lpstr>Rotate to volume plane</vt:lpstr>
      <vt:lpstr>Foreground image</vt:lpstr>
      <vt:lpstr>Switch to conventional layout</vt:lpstr>
      <vt:lpstr>Link views</vt:lpstr>
      <vt:lpstr>Show slices in 3D</vt:lpstr>
      <vt:lpstr>Show slices in 3D</vt:lpstr>
      <vt:lpstr>Navigating the 3D view</vt:lpstr>
      <vt:lpstr>Close the scene</vt:lpstr>
      <vt:lpstr>Part 2: 3D visualization of surface models of the brain</vt:lpstr>
      <vt:lpstr>Load tutorial scene</vt:lpstr>
      <vt:lpstr>Center view</vt:lpstr>
      <vt:lpstr>Explore loaded data</vt:lpstr>
      <vt:lpstr>Explore loaded data</vt:lpstr>
      <vt:lpstr>Subject hierarchy</vt:lpstr>
      <vt:lpstr>Node actions</vt:lpstr>
      <vt:lpstr>Create folder</vt:lpstr>
      <vt:lpstr>Select multiple nodes</vt:lpstr>
      <vt:lpstr>Move nodes to folder</vt:lpstr>
      <vt:lpstr>Hide all nodes in folder</vt:lpstr>
      <vt:lpstr>Display options</vt:lpstr>
      <vt:lpstr>Volume rendering</vt:lpstr>
      <vt:lpstr>Show volume rendering</vt:lpstr>
      <vt:lpstr>Show volume rendering </vt:lpstr>
      <vt:lpstr>Show volume rendering</vt:lpstr>
      <vt:lpstr>Show volume rendering</vt:lpstr>
      <vt:lpstr>Show volume rendering</vt:lpstr>
      <vt:lpstr>Show models again</vt:lpstr>
      <vt:lpstr>Show models again</vt:lpstr>
      <vt:lpstr>Models module</vt:lpstr>
      <vt:lpstr>Show axial slice in 3D</vt:lpstr>
      <vt:lpstr>Change skin model opacity</vt:lpstr>
      <vt:lpstr>Hide skull model</vt:lpstr>
      <vt:lpstr>Show coronal slice in 3D</vt:lpstr>
      <vt:lpstr>Model clipping</vt:lpstr>
      <vt:lpstr>Model clipping</vt:lpstr>
      <vt:lpstr>Model clipping</vt:lpstr>
      <vt:lpstr>3D display options</vt:lpstr>
      <vt:lpstr>Save the scene</vt:lpstr>
      <vt:lpstr>Save the scene</vt:lpstr>
      <vt:lpstr>Close the scene</vt:lpstr>
      <vt:lpstr>Load your scene</vt:lpstr>
      <vt:lpstr>Thanks for participating!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Csaba Pintér</cp:lastModifiedBy>
  <cp:revision>689</cp:revision>
  <cp:lastPrinted>2013-02-02T23:26:38Z</cp:lastPrinted>
  <dcterms:created xsi:type="dcterms:W3CDTF">2010-01-28T18:12:58Z</dcterms:created>
  <dcterms:modified xsi:type="dcterms:W3CDTF">2018-04-27T13:56:58Z</dcterms:modified>
</cp:coreProperties>
</file>